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74" r:id="rId2"/>
    <p:sldId id="256" r:id="rId3"/>
    <p:sldId id="269" r:id="rId4"/>
    <p:sldId id="257" r:id="rId5"/>
    <p:sldId id="258" r:id="rId6"/>
    <p:sldId id="271" r:id="rId7"/>
    <p:sldId id="259" r:id="rId8"/>
    <p:sldId id="272" r:id="rId9"/>
    <p:sldId id="261" r:id="rId10"/>
    <p:sldId id="262" r:id="rId11"/>
    <p:sldId id="267" r:id="rId12"/>
    <p:sldId id="268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2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05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3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4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5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6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3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1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9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2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6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5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jozsefn-urom.sulinet.h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urommuveszeti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250CE7-7EF9-7042-91D6-8AFCAF59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200" b="1" dirty="0">
                <a:solidFill>
                  <a:srgbClr val="FF0000"/>
                </a:solidFill>
              </a:rPr>
              <a:t>József Nádor Általános Iskola és Alapfokú Művészeti Iskola </a:t>
            </a:r>
            <a:br>
              <a:rPr lang="hu-HU" sz="2200" dirty="0">
                <a:solidFill>
                  <a:srgbClr val="FF0000"/>
                </a:solidFill>
              </a:rPr>
            </a:br>
            <a:r>
              <a:rPr lang="hu-HU" sz="2200" b="1" dirty="0">
                <a:solidFill>
                  <a:srgbClr val="FF0000"/>
                </a:solidFill>
              </a:rPr>
              <a:t>(ÖKO Iskola)</a:t>
            </a:r>
            <a:br>
              <a:rPr lang="hu-HU" sz="2200" dirty="0">
                <a:solidFill>
                  <a:srgbClr val="FF0000"/>
                </a:solidFill>
              </a:rPr>
            </a:br>
            <a:r>
              <a:rPr lang="hu-HU" sz="2200" b="1" dirty="0">
                <a:solidFill>
                  <a:srgbClr val="FF0000"/>
                </a:solidFill>
              </a:rPr>
              <a:t>Deutsche </a:t>
            </a:r>
            <a:r>
              <a:rPr lang="hu-HU" sz="2200" b="1" dirty="0" err="1">
                <a:solidFill>
                  <a:srgbClr val="FF0000"/>
                </a:solidFill>
              </a:rPr>
              <a:t>Nationalitätenschule</a:t>
            </a:r>
            <a:r>
              <a:rPr lang="hu-HU" sz="2200" b="1" dirty="0">
                <a:solidFill>
                  <a:srgbClr val="FF0000"/>
                </a:solidFill>
              </a:rPr>
              <a:t> </a:t>
            </a:r>
            <a:r>
              <a:rPr lang="hu-HU" sz="2200" b="1" dirty="0" err="1">
                <a:solidFill>
                  <a:srgbClr val="FF0000"/>
                </a:solidFill>
              </a:rPr>
              <a:t>Irm</a:t>
            </a:r>
            <a:br>
              <a:rPr lang="hu-HU" sz="2200" b="1" dirty="0">
                <a:solidFill>
                  <a:schemeClr val="tx1"/>
                </a:solidFill>
              </a:rPr>
            </a:br>
            <a:br>
              <a:rPr lang="hu-HU" sz="2200" dirty="0">
                <a:solidFill>
                  <a:schemeClr val="tx1"/>
                </a:solidFill>
              </a:rPr>
            </a:br>
            <a:r>
              <a:rPr lang="hu-HU" sz="1800" dirty="0">
                <a:solidFill>
                  <a:schemeClr val="tx1"/>
                </a:solidFill>
              </a:rPr>
              <a:t>2096 Üröm, Iskola u. 3.</a:t>
            </a:r>
            <a:br>
              <a:rPr lang="hu-HU" sz="1800" dirty="0">
                <a:solidFill>
                  <a:schemeClr val="tx1"/>
                </a:solidFill>
              </a:rPr>
            </a:br>
            <a:r>
              <a:rPr lang="hu-HU" sz="1800" dirty="0">
                <a:solidFill>
                  <a:schemeClr val="tx1"/>
                </a:solidFill>
              </a:rPr>
              <a:t>+36 26 350-165</a:t>
            </a:r>
            <a:br>
              <a:rPr lang="hu-HU" sz="1800" dirty="0">
                <a:solidFill>
                  <a:schemeClr val="tx1"/>
                </a:solidFill>
              </a:rPr>
            </a:br>
            <a:r>
              <a:rPr lang="hu-HU" sz="18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http://jozsefn-urom.sulinet.hu/</a:t>
            </a:r>
            <a:r>
              <a:rPr lang="hu-HU" sz="1800" dirty="0">
                <a:solidFill>
                  <a:schemeClr val="tx1"/>
                </a:solidFill>
              </a:rPr>
              <a:t> </a:t>
            </a:r>
            <a:br>
              <a:rPr lang="hu-HU" dirty="0"/>
            </a:br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337B39F-F840-D24E-80C1-D59B720C0F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18" y="2976155"/>
            <a:ext cx="2857500" cy="27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652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8CBBA0-3F5F-6749-ABC9-A4830254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Térítési díj, tandíj: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FEA46-0E56-F647-B9EE-E7FC0709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58048" cy="4337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(2022-2023-as díjak)</a:t>
            </a:r>
          </a:p>
          <a:p>
            <a:pPr marL="0" indent="0">
              <a:buNone/>
            </a:pP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Térítési díj: 10.100 Ft </a:t>
            </a:r>
          </a:p>
          <a:p>
            <a:pPr marL="0" indent="0">
              <a:buNone/>
            </a:pP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Tandíj: 30.400 Ft</a:t>
            </a:r>
          </a:p>
          <a:p>
            <a:pPr marL="0" indent="0" algn="ctr">
              <a:buNone/>
            </a:pP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valószínűséggel, a 2023/2024-es tanévben is e körüli összegért vehető majd igénybe a művészeti oktatás.</a:t>
            </a: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0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hu-HU" sz="20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8E3521-EF02-8142-A0A5-32898B73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4854"/>
            <a:ext cx="8596668" cy="6068291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4000" dirty="0"/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művészeti készségfejlesztés transzferhatásai</a:t>
            </a: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Tehetséggondozás</a:t>
            </a: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érdemes belépni a művészeti iskola varázslatos világába, már az óvoda után?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0C09E2-B233-F749-875B-D6FDA802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5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4F5431-B8D8-F042-B7D8-94675DFF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6CAE8F-FEBE-3542-9839-6100B9A4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88" y="1930400"/>
            <a:ext cx="9575030" cy="4545011"/>
          </a:xfrm>
        </p:spPr>
        <p:txBody>
          <a:bodyPr/>
          <a:lstStyle/>
          <a:p>
            <a:pPr algn="ctr"/>
            <a:endParaRPr lang="hu-H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művészeti tagozat legfontosabb célja, hogy a művészeti oktatással, érzelmi és esztétikai neveléssel járuljon hozzá, egy sokoldalúan művelt, érett, kreatív személyiség kialakulásához. Fontos, hogy a művészeti foglalkozásokon jól érezze magát a gyerek és a tanár egyaránt. Legyen a gyerek is alkotó részese a tanítás- tanulás folyamatának. A sikerélményeken keresztül vezető munkát tartjuk célravezetőnek. Azt szeretnénk, ha a tagozatokon minden tanuló saját képességeinek, lehetőségeinek optimumáig jutna el értelmi és erkölcsi fejlődésben.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18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6E6DF9-7BC7-C945-BACD-4E458DC9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7" y="367146"/>
            <a:ext cx="9173248" cy="6123708"/>
          </a:xfrm>
        </p:spPr>
        <p:txBody>
          <a:bodyPr/>
          <a:lstStyle/>
          <a:p>
            <a:pPr marL="0" indent="0" algn="ctr">
              <a:buNone/>
            </a:pP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gyermekeknek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foglalkozásokon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megszokott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pedagógiai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helyzettől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eltéro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̋, szabad, felszabadult,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spontaneitást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kreativitást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támogato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elfogado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klímára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van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szükségük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művészi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kibontakozáshoz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.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pszichológiai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kutatások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bizonyítják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hogy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kreatív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gyerekek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esetenként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fegyelmezetlenek,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impulzívak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nonkonformista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attitűdöt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mutatnak. Ezeket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jelenségeket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alapfoku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művészetoktatásban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más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tanszakra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irányítással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illetve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enyhébb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esetekben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szülői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konzultációkkal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egyéni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teljesítményütemezéssel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személyiséghez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illo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̋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téma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technikaválasztással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meg lehet oldani,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tehát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szuverén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alkotói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magatartásból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személyiségjegyekből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adódo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problémákat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alapfoku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művészetoktatásban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is kezelni kell.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problémaérzékenység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analizálás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újrastrukturálás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fantázia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kifejezőképesség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lényeglátás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kifinomulhat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hozzájárul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jobb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tanulmányi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eredmények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eléréséhez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.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művészettel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foglalkozó gyerekek gyakran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találhatnak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arra alkalmat, hogy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feszültségeiket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„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kivetítsék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”,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alkoto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munkában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vezessék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le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ez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által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eredményesebb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tanulásra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legyenek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képesek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. Az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alapfoku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művészetoktatás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segíthet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tanulási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kudarcok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kezelésében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. Az esetleges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szociális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hátrányok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enyhítésére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         -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szülői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kérelem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alapján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-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térítési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díj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mérséklését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illetve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elengedését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alkalmazzuk. A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szociális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hátrányok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enyhítésében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nagy szerepet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tulajdonítunk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annak, hogy minden gyermek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számára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egyenlően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jo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feltételeket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gazdag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anyagválasztékot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jo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felszerelést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kiválo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́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személyi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feltételeket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imes" pitchFamily="2" charset="0"/>
              </a:rPr>
              <a:t>biztosítunk</a:t>
            </a:r>
            <a:r>
              <a:rPr lang="hu-HU" sz="2000" dirty="0">
                <a:solidFill>
                  <a:schemeClr val="tx1"/>
                </a:solidFill>
                <a:latin typeface="Times" pitchFamily="2" charset="0"/>
              </a:rPr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97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1156D2-5C26-6242-9944-656BDD03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BE9A67-7C1A-7A40-B01A-6F6A6B2A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26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>
                <a:solidFill>
                  <a:schemeClr val="tx1"/>
                </a:solidFill>
              </a:rPr>
              <a:t>Egyéb kérdésekkel keressenek bizalommal:</a:t>
            </a:r>
          </a:p>
          <a:p>
            <a:pPr marL="0" indent="0" algn="ctr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800" dirty="0">
                <a:solidFill>
                  <a:schemeClr val="tx1"/>
                </a:solidFill>
              </a:rPr>
              <a:t>Binder Norbert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chemeClr val="tx1"/>
                </a:solidFill>
              </a:rPr>
              <a:t>Intézményvezető-helyettes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chemeClr val="tx1"/>
                </a:solidFill>
              </a:rPr>
              <a:t>Alapfokú Művészeti Iskola</a:t>
            </a:r>
          </a:p>
          <a:p>
            <a:pPr marL="0" indent="0" algn="ctr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/>
                </a:solidFill>
                <a:hlinkClick r:id="rId2"/>
              </a:rPr>
              <a:t>urommuveszeti@gmail.com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178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58D623-397E-3044-B3AD-9FE36956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98" y="47205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4800" dirty="0">
                <a:sym typeface="Wingdings" pitchFamily="2" charset="2"/>
              </a:rPr>
              <a:t></a:t>
            </a:r>
            <a:endParaRPr lang="hu-HU" sz="4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1D2FAF-6D24-6042-8D8E-2AF73702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62" y="2780175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400" b="1" dirty="0">
                <a:solidFill>
                  <a:srgbClr val="FF0000"/>
                </a:solidFill>
              </a:rPr>
              <a:t>Szeretettel várunk Mindenkit a 2023/2024-es tanévben is! </a:t>
            </a:r>
          </a:p>
        </p:txBody>
      </p:sp>
    </p:spTree>
    <p:extLst>
      <p:ext uri="{BB962C8B-B14F-4D97-AF65-F5344CB8AC3E}">
        <p14:creationId xmlns:p14="http://schemas.microsoft.com/office/powerpoint/2010/main" val="425730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C467612-BD55-D54D-972C-4C36A24D7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10" y="1710268"/>
            <a:ext cx="6502400" cy="48768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D3C64AA-2B76-1643-B7F3-A46ED4E6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290" y="152400"/>
            <a:ext cx="11471564" cy="1399310"/>
          </a:xfrm>
        </p:spPr>
        <p:txBody>
          <a:bodyPr/>
          <a:lstStyle/>
          <a:p>
            <a:pPr algn="l"/>
            <a:r>
              <a:rPr lang="hu-HU" dirty="0"/>
              <a:t>Alapfokú Művészeti Iskola</a:t>
            </a:r>
            <a:br>
              <a:rPr lang="hu-HU" dirty="0"/>
            </a:br>
            <a:r>
              <a:rPr lang="hu-HU" sz="3200" i="1" dirty="0">
                <a:solidFill>
                  <a:schemeClr val="tx1"/>
                </a:solidFill>
              </a:rPr>
              <a:t>Bemutatkozó </a:t>
            </a:r>
            <a:endParaRPr lang="hu-HU" i="1" dirty="0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84731A-C16C-EB4B-B360-254385A89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982" y="1551710"/>
            <a:ext cx="6142181" cy="678872"/>
          </a:xfrm>
        </p:spPr>
        <p:txBody>
          <a:bodyPr>
            <a:normAutofit/>
          </a:bodyPr>
          <a:lstStyle/>
          <a:p>
            <a:pPr algn="ctr"/>
            <a:r>
              <a:rPr lang="hu-HU" sz="2800" i="1" dirty="0">
                <a:solidFill>
                  <a:srgbClr val="FF0000"/>
                </a:solidFill>
              </a:rPr>
              <a:t>Kiváló minősítésű művészeti iskola</a:t>
            </a:r>
          </a:p>
        </p:txBody>
      </p:sp>
    </p:spTree>
    <p:extLst>
      <p:ext uri="{BB962C8B-B14F-4D97-AF65-F5344CB8AC3E}">
        <p14:creationId xmlns:p14="http://schemas.microsoft.com/office/powerpoint/2010/main" val="379800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0ADBF-B408-FD44-BD1B-3468ECBD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43A7A3-A998-854C-AFEB-4AFDB577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„Kultúrát nem lehet örökölni. 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elődök kultúrája egykettőre elpárolog, 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minden nemzedék újra meg újra </a:t>
            </a:r>
          </a:p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nem </a:t>
            </a:r>
            <a:r>
              <a:rPr lang="hu-H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szerzi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magának.”</a:t>
            </a:r>
          </a:p>
          <a:p>
            <a:pPr algn="ctr"/>
            <a:endParaRPr lang="hu-H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Kodály Zoltán</a:t>
            </a:r>
          </a:p>
        </p:txBody>
      </p:sp>
    </p:spTree>
    <p:extLst>
      <p:ext uri="{BB962C8B-B14F-4D97-AF65-F5344CB8AC3E}">
        <p14:creationId xmlns:p14="http://schemas.microsoft.com/office/powerpoint/2010/main" val="19694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14F7E3-5B08-7349-8562-6CCF191B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művészeti iskola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tanszakai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C031E9-C8F5-2643-BAFE-4CEEAC84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Képző- és iparművészeti tanszakok</a:t>
            </a:r>
          </a:p>
          <a:p>
            <a:pPr>
              <a:buFont typeface="Wingdings" pitchFamily="2" charset="2"/>
              <a:buChar char="v"/>
            </a:pPr>
            <a:endPara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Zeneművészeti tanszakok</a:t>
            </a:r>
          </a:p>
          <a:p>
            <a:pPr>
              <a:buFont typeface="Wingdings" pitchFamily="2" charset="2"/>
              <a:buChar char="v"/>
            </a:pPr>
            <a:endPara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Színjáték tanszak</a:t>
            </a:r>
          </a:p>
        </p:txBody>
      </p:sp>
    </p:spTree>
    <p:extLst>
      <p:ext uri="{BB962C8B-B14F-4D97-AF65-F5344CB8AC3E}">
        <p14:creationId xmlns:p14="http://schemas.microsoft.com/office/powerpoint/2010/main" val="358769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BE3314-99FF-624D-A34E-8780E437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Képző- és iparművészeti tanszakok:</a:t>
            </a:r>
            <a:br>
              <a:rPr lang="hu-HU" dirty="0"/>
            </a:b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72001F-E937-2946-97F7-7EB93CB6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24001"/>
            <a:ext cx="11887200" cy="523701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Rajz és festészet </a:t>
            </a:r>
            <a:endParaRPr lang="hu-H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Kerámia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Textília </a:t>
            </a: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diákok a tanév során mind a három technikát megismerik, hiszen a csoportok hetente váltakozva vesznek részt a három tanszak óráin.</a:t>
            </a:r>
          </a:p>
          <a:p>
            <a:pPr marL="0" indent="0" algn="ctr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Természetesen, ha valaki számára csupán egyik-másik technika válik érdekessé, van lehetőség arra is, hogy csupán egy technikát tanuljon a tanév során.</a:t>
            </a:r>
          </a:p>
          <a:p>
            <a:pPr marL="0" indent="0" algn="ctr">
              <a:buNone/>
            </a:pP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képző- és iparművészeti tanszak foglalkozásai hetente kétszer  másfél órás órák.</a:t>
            </a:r>
          </a:p>
        </p:txBody>
      </p:sp>
    </p:spTree>
    <p:extLst>
      <p:ext uri="{BB962C8B-B14F-4D97-AF65-F5344CB8AC3E}">
        <p14:creationId xmlns:p14="http://schemas.microsoft.com/office/powerpoint/2010/main" val="293946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BA31E6-4C98-474D-A19B-58CB66C9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Képző- és iparművészeti tanszakok alkotásai: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C40FE60-E0A5-1A41-ACDA-8C88D04F8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61288">
            <a:off x="207413" y="1053767"/>
            <a:ext cx="3657120" cy="2970052"/>
          </a:xfr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E1858D0-3088-514C-8865-9A17FC3D5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825">
            <a:off x="4321200" y="678711"/>
            <a:ext cx="3261585" cy="461356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998A34B-EE30-594F-BBD1-CB553DB7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6965">
            <a:off x="148863" y="4433259"/>
            <a:ext cx="3872086" cy="217902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8CCD3A0-EFE9-824F-B768-DB6B181BF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3486">
            <a:off x="3448637" y="3479830"/>
            <a:ext cx="4378036" cy="328352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9059A487-6D94-EE4C-B124-FE6746E64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1371">
            <a:off x="7569571" y="3393411"/>
            <a:ext cx="4285934" cy="321584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F91FD8C-A562-3B43-959E-8800A737A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2656">
            <a:off x="7743141" y="894302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0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A1C9213F-EB65-B845-9C65-C5160F83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43" y="801830"/>
            <a:ext cx="2413000" cy="33782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F410C31-32DD-9C4C-8F26-8AA1BCFC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11" y="938206"/>
            <a:ext cx="2490794" cy="24907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EA749D2-5302-E34B-942E-BB3ECF088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31" y="4408460"/>
            <a:ext cx="3123424" cy="217747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7185A72-E802-3740-9931-11B047021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06" t="122" r="26158" b="-122"/>
          <a:stretch/>
        </p:blipFill>
        <p:spPr>
          <a:xfrm rot="21251383">
            <a:off x="111663" y="1241779"/>
            <a:ext cx="1951752" cy="2305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D3E4562-744D-E54B-A8E8-62F6B024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Zeneművészeti tanszakok: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831A3C-264A-5B4F-9BC7-DDF828D6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2976"/>
            <a:ext cx="9755139" cy="5514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NÉPZENEI TANSZAKOK</a:t>
            </a:r>
          </a:p>
          <a:p>
            <a:pPr marL="0" indent="0">
              <a:buNone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Népi ének </a:t>
            </a: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Népi hegedű </a:t>
            </a: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Népi furulya 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Citera </a:t>
            </a: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Népi klarinét </a:t>
            </a: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</a:rPr>
              <a:t>                                                                            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7" name="Kép 6" descr="Képtalálatok a következőre: népi klarinét">
            <a:extLst>
              <a:ext uri="{FF2B5EF4-FFF2-40B4-BE49-F238E27FC236}">
                <a16:creationId xmlns:a16="http://schemas.microsoft.com/office/drawing/2014/main" id="{3FEC2BB5-6E85-2448-B3F6-2D4D75E9F77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39" y="3639701"/>
            <a:ext cx="2359863" cy="2352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70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549C4F5-720D-B043-B68A-DAEE87A8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96" y="2809413"/>
            <a:ext cx="1844048" cy="363046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F617867-6817-9C40-90A7-9E58EF9D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9751"/>
            <a:ext cx="2692400" cy="30226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F6706DE-00D9-FA47-8DAB-F5EB8D69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Zeneművészeti tanszakok: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34D54-20A1-EA42-81F6-5EB1976B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362346"/>
            <a:ext cx="10226193" cy="5454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KLASSZIKUS ZENEI TANSZAKOK</a:t>
            </a: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zongora tanszak </a:t>
            </a:r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gitár </a:t>
            </a:r>
            <a:endParaRPr lang="hu-H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cselló </a:t>
            </a:r>
            <a:endParaRPr lang="hu-H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nagybőgő </a:t>
            </a:r>
          </a:p>
          <a:p>
            <a:pPr>
              <a:buFont typeface="Wingdings" pitchFamily="2" charset="2"/>
              <a:buChar char="v"/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Klasszikus furulya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/>
              <a:t>  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zeneművészeti tanszakokon a diákok hetente kétszer harminc perben                                                                    vesznek részt a főtárgy (hangszer/népi ének) órákon, s e mellett,                                                                          kétszer 45 percben a szolfézs órákon.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hu-H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Ezeken az órákon túl, vannak választható tantárgyak is, amelyek részét képezhetik a </a:t>
            </a:r>
            <a:r>
              <a:rPr lang="hu-H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diák tanulmányainak.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5106FBA-7626-664D-BB17-595D7E5FD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536" y="1790700"/>
            <a:ext cx="1828800" cy="44577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85B0F80-E5B3-2046-A964-ABCBF1CAF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884" y="997216"/>
            <a:ext cx="2127250" cy="52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29F845A-6238-0040-A60E-C179C8DD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3090">
            <a:off x="5971759" y="176121"/>
            <a:ext cx="3162300" cy="25781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F2FDDDD-4AFC-7249-9499-B41407DF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Színjáték tanszak: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9BD59E-855D-3D40-941E-C54673D4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74444"/>
            <a:ext cx="11085176" cy="44757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dirty="0">
              <a:latin typeface="Times" pitchFamily="2" charset="0"/>
            </a:endParaRPr>
          </a:p>
          <a:p>
            <a:pPr marL="0" indent="0" algn="ctr" fontAlgn="base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Cél, hogy a színjátszó oktatáson résztvevők a gyakorlatok során elsajátítsák a dráma kifejezési formáit, amelyek a mindennapi kapcsolatfelvételt és kapcsolattartást megkönnyítik. Ismerjék meg önmagukat, társaikat, környező világukat, egy-egy gesztus, hanglejtés, arckifejezés, s viselkedés tükrében. </a:t>
            </a:r>
          </a:p>
          <a:p>
            <a:pPr marL="0" indent="0" algn="ctr" fontAlgn="base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ctr" fontAlgn="base">
              <a:buNone/>
            </a:pP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drámapedagógiában a modellező és a modell nem különül el, a gyermek a játék során egyszerre lesz alkotó és tudtán kívül befogadó is. A gyermekek igazi közösségi emberekké válnak, a közös cél </a:t>
            </a:r>
            <a:r>
              <a:rPr lang="hu-H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vezérli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őket, a produkciók létrejötte és sikeressége. A játékok során, szerepbe lépve formálódnak, nyitottabbak, fogékonyabbak lesznek a világ problémáira. Érdeklődő hajlamuk miatt kinyílik az agyuk, tanulmányi eredményeik pozitív tendenciát mutatnak. Magabiztosabbá, önállóbbá, érettebbé válnak.</a:t>
            </a:r>
            <a:endPara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színjáték elindulásához minimum nyolc fő előzetes jelentkezése szükséges!</a:t>
            </a:r>
          </a:p>
          <a:p>
            <a:pPr marL="0" indent="0" algn="ctr">
              <a:buNone/>
            </a:pPr>
            <a:r>
              <a:rPr lang="hu-HU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színjáték tanszak </a:t>
            </a: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foglalkozásai </a:t>
            </a:r>
            <a:r>
              <a:rPr lang="hu-HU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hetente kétszer másfél </a:t>
            </a:r>
            <a:r>
              <a:rPr lang="hu-H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órás órák.</a:t>
            </a:r>
          </a:p>
          <a:p>
            <a:pPr marL="0" indent="0" algn="ctr">
              <a:buNone/>
            </a:pP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7974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{57DE1725-60A9-C84D-8650-DEBFFCFDFE26}tf10001060</Template>
  <TotalTime>1788</TotalTime>
  <Words>831</Words>
  <Application>Microsoft Office PowerPoint</Application>
  <PresentationFormat>Szélesvásznú</PresentationFormat>
  <Paragraphs>79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Times</vt:lpstr>
      <vt:lpstr>Times New Roman</vt:lpstr>
      <vt:lpstr>Trebuchet MS</vt:lpstr>
      <vt:lpstr>Wingdings</vt:lpstr>
      <vt:lpstr>Wingdings 3</vt:lpstr>
      <vt:lpstr>Dimenzió</vt:lpstr>
      <vt:lpstr>József Nádor Általános Iskola és Alapfokú Művészeti Iskola  (ÖKO Iskola) Deutsche Nationalitätenschule Irm  2096 Üröm, Iskola u. 3. +36 26 350-165 http://jozsefn-urom.sulinet.hu/  </vt:lpstr>
      <vt:lpstr>Alapfokú Művészeti Iskola Bemutatkozó </vt:lpstr>
      <vt:lpstr>PowerPoint-bemutató</vt:lpstr>
      <vt:lpstr>A művészeti iskola tanszakai:</vt:lpstr>
      <vt:lpstr>I. Képző- és iparművészeti tanszakok: </vt:lpstr>
      <vt:lpstr>Képző- és iparművészeti tanszakok alkotásai:</vt:lpstr>
      <vt:lpstr>II. Zeneművészeti tanszakok: </vt:lpstr>
      <vt:lpstr>Zeneművészeti tanszakok:</vt:lpstr>
      <vt:lpstr>III. Színjáték tanszak:</vt:lpstr>
      <vt:lpstr>Térítési díj, tandíj:</vt:lpstr>
      <vt:lpstr> A művészeti készségfejlesztés transzferhatásai   Tehetséggondozás  Miért érdemes belépni a művészeti iskola varázslatos világába, már az óvoda után?</vt:lpstr>
      <vt:lpstr>PowerPoint-bemutató</vt:lpstr>
      <vt:lpstr>PowerPoint-bemutató</vt:lpstr>
      <vt:lpstr>PowerPoint-bemutató</vt:lpstr>
      <vt:lpstr>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Alapfokú Művészeti Iskola</dc:title>
  <dc:creator>Microsoft Office User</dc:creator>
  <cp:lastModifiedBy>Sajátgép</cp:lastModifiedBy>
  <cp:revision>45</cp:revision>
  <cp:lastPrinted>2020-03-25T08:18:18Z</cp:lastPrinted>
  <dcterms:created xsi:type="dcterms:W3CDTF">2020-03-09T12:53:19Z</dcterms:created>
  <dcterms:modified xsi:type="dcterms:W3CDTF">2023-08-24T10:43:05Z</dcterms:modified>
</cp:coreProperties>
</file>